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56" r:id="rId2"/>
    <p:sldId id="262" r:id="rId3"/>
    <p:sldId id="263" r:id="rId4"/>
    <p:sldId id="270" r:id="rId5"/>
    <p:sldId id="259" r:id="rId6"/>
    <p:sldId id="268" r:id="rId7"/>
    <p:sldId id="261" r:id="rId8"/>
    <p:sldId id="266" r:id="rId9"/>
    <p:sldId id="260" r:id="rId10"/>
    <p:sldId id="264" r:id="rId11"/>
    <p:sldId id="265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C4"/>
    <a:srgbClr val="F8766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D97D8-F4F6-44A6-92AA-385C3CC5C556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5A4D-2A5F-45BD-8310-756BE947EC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4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04F64B-9001-0727-4554-4FB02E09E06A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BBB3E-2EE1-2CA7-45EA-533CB72F4B0F}"/>
              </a:ext>
            </a:extLst>
          </p:cNvPr>
          <p:cNvSpPr/>
          <p:nvPr userDrawn="1"/>
        </p:nvSpPr>
        <p:spPr>
          <a:xfrm>
            <a:off x="0" y="933450"/>
            <a:ext cx="10848975" cy="45243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BFAEC-4BC8-0A3F-AB11-88F303398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l">
              <a:defRPr sz="60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2F387-095F-3047-2B61-C3C3AC6CD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B803E-6064-2FEC-5EA5-5FECDB74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283918CB-71A6-426E-93FB-B41D44379C12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DF12-C8F3-1E2B-ED55-C53798F9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1957D-96BD-5E62-DA0F-29127633A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7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CFCAAD-4142-DEA2-14CB-DFB8805C4E8E}"/>
              </a:ext>
            </a:extLst>
          </p:cNvPr>
          <p:cNvSpPr/>
          <p:nvPr userDrawn="1"/>
        </p:nvSpPr>
        <p:spPr>
          <a:xfrm>
            <a:off x="0" y="219075"/>
            <a:ext cx="11506200" cy="1606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F9934-0D82-C1F0-B059-B68609C0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2FBC4-16F0-B822-62FD-042B17C9B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Futura Std Medium" panose="020B0502020204020303" pitchFamily="34" charset="0"/>
              </a:defRPr>
            </a:lvl1pPr>
            <a:lvl2pPr>
              <a:defRPr>
                <a:latin typeface="Futura Std Medium" panose="020B0502020204020303" pitchFamily="34" charset="0"/>
              </a:defRPr>
            </a:lvl2pPr>
            <a:lvl3pPr>
              <a:defRPr>
                <a:latin typeface="Futura Std Medium" panose="020B0502020204020303" pitchFamily="34" charset="0"/>
              </a:defRPr>
            </a:lvl3pPr>
            <a:lvl4pPr>
              <a:defRPr>
                <a:latin typeface="Futura Std Medium" panose="020B0502020204020303" pitchFamily="34" charset="0"/>
              </a:defRPr>
            </a:lvl4pPr>
            <a:lvl5pPr>
              <a:defRPr>
                <a:latin typeface="Futura Std Medium" panose="020B0502020204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1C6F4-F37B-3062-22BB-CC169DA1FC8C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E9B5741-1D91-1295-812D-A476263B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097570D1-1525-4557-AA2A-E96DF567FD46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5410BCB-72E4-3166-1B43-DA1AEE324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C2FB006-D8E2-17FA-A8A6-6E0F6995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3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71351-F38B-0515-729D-A31841A0FD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Futura Std Medium" panose="020B0502020204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C4337-8604-C440-7056-CC1909B7C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Futura Std Medium" panose="020B0502020204020303" pitchFamily="34" charset="0"/>
              </a:defRPr>
            </a:lvl1pPr>
            <a:lvl2pPr>
              <a:defRPr>
                <a:latin typeface="Futura Std Medium" panose="020B0502020204020303" pitchFamily="34" charset="0"/>
              </a:defRPr>
            </a:lvl2pPr>
            <a:lvl3pPr>
              <a:defRPr>
                <a:latin typeface="Futura Std Medium" panose="020B0502020204020303" pitchFamily="34" charset="0"/>
              </a:defRPr>
            </a:lvl3pPr>
            <a:lvl4pPr>
              <a:defRPr>
                <a:latin typeface="Futura Std Medium" panose="020B0502020204020303" pitchFamily="34" charset="0"/>
              </a:defRPr>
            </a:lvl4pPr>
            <a:lvl5pPr>
              <a:defRPr>
                <a:latin typeface="Futura Std Medium" panose="020B0502020204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391D2-E0EF-238B-A0D5-E42C491F4AA3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2254AFA-DEC1-0315-ECE0-CC74F72D57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D5541C04-8E33-49A1-9D0B-8B0ED6661170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802207B-75B3-C062-A74D-44B16FF23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21D79B2-790A-F4C1-EA87-6A4BC87F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0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94EE8BA-7702-655B-9634-8555756F89EB}"/>
              </a:ext>
            </a:extLst>
          </p:cNvPr>
          <p:cNvSpPr/>
          <p:nvPr userDrawn="1"/>
        </p:nvSpPr>
        <p:spPr>
          <a:xfrm>
            <a:off x="0" y="219075"/>
            <a:ext cx="11506200" cy="1606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05783-5853-33E3-E598-BC84C1BC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166D4-0FDE-58E1-7968-5F9892BD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1675"/>
            <a:ext cx="10515600" cy="4159250"/>
          </a:xfrm>
        </p:spPr>
        <p:txBody>
          <a:bodyPr/>
          <a:lstStyle>
            <a:lvl1pPr>
              <a:defRPr>
                <a:latin typeface="Futura Std Medium" panose="020B0502020204020303" pitchFamily="34" charset="0"/>
              </a:defRPr>
            </a:lvl1pPr>
            <a:lvl2pPr>
              <a:defRPr>
                <a:latin typeface="Futura Std Medium" panose="020B0502020204020303" pitchFamily="34" charset="0"/>
              </a:defRPr>
            </a:lvl2pPr>
            <a:lvl3pPr>
              <a:defRPr>
                <a:latin typeface="Futura Std Medium" panose="020B0502020204020303" pitchFamily="34" charset="0"/>
              </a:defRPr>
            </a:lvl3pPr>
            <a:lvl4pPr>
              <a:defRPr>
                <a:latin typeface="Futura Std Medium" panose="020B0502020204020303" pitchFamily="34" charset="0"/>
              </a:defRPr>
            </a:lvl4pPr>
            <a:lvl5pPr>
              <a:defRPr>
                <a:latin typeface="Futura Std Medium" panose="020B0502020204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A2025-8029-0DED-9D8B-E85E4610C379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83CEB9D-8EB5-9E5A-D71B-A5A0E31B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6E012E45-656F-4559-91A0-2B794AEB6DCC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048FA4-811A-E960-43AE-28504E5D4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A68FD55-866D-5054-517A-DEF129EB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A2B3-797F-94CD-C082-CF4BEDC8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utura Std Medium" panose="020B0502020204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10E63-8B48-9ACD-B1A3-243031D15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Futura Std Medium" panose="020B05020202040203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B3BB11-8995-79A5-C018-1199813C83F4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412B6C-98BF-4507-89EF-0882B3D7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4675377B-FE5B-4DDB-AA3E-54D2C9BBC5A8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B6E720C-F81C-C386-EE4B-555DDF24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36D4766-0A9E-B285-A191-FF97F9ED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38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8954B15-1B1A-FEA4-B1CA-B0DB26F85ABB}"/>
              </a:ext>
            </a:extLst>
          </p:cNvPr>
          <p:cNvSpPr/>
          <p:nvPr userDrawn="1"/>
        </p:nvSpPr>
        <p:spPr>
          <a:xfrm>
            <a:off x="0" y="219075"/>
            <a:ext cx="11506200" cy="1606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00A3C-9DA1-F433-E839-9EFBF18C7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E1FA4-4B78-850B-6045-0D5B49EED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6B9843-649F-A8CE-17B0-C6EA9BD6CD60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AB4F30C-FB05-9AA7-EBA3-013536FB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1B678D64-CB94-49DE-B5A6-80ABC6AF06F5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BB14FEA-5E7B-F2D6-9E2E-9800AB28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BF6D9DA-02E3-1CA5-180C-2F721653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E1D463A-A17F-C386-B71A-4B95FCE1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788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5F5B095-30B9-406F-5F30-F0C4E2EC9D6F}"/>
              </a:ext>
            </a:extLst>
          </p:cNvPr>
          <p:cNvSpPr/>
          <p:nvPr userDrawn="1"/>
        </p:nvSpPr>
        <p:spPr>
          <a:xfrm>
            <a:off x="0" y="219075"/>
            <a:ext cx="11506200" cy="1606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AFD3E-DD89-A383-211D-E6B53E9E4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Futura Std Medium" panose="020B0502020204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EE8158-311E-F802-BCD5-55FA9295A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Futura Std Medium" panose="020B0502020204020303" pitchFamily="34" charset="0"/>
              </a:defRPr>
            </a:lvl1pPr>
            <a:lvl2pPr>
              <a:defRPr>
                <a:latin typeface="Futura Std Medium" panose="020B0502020204020303" pitchFamily="34" charset="0"/>
              </a:defRPr>
            </a:lvl2pPr>
            <a:lvl3pPr>
              <a:defRPr>
                <a:latin typeface="Futura Std Medium" panose="020B0502020204020303" pitchFamily="34" charset="0"/>
              </a:defRPr>
            </a:lvl3pPr>
            <a:lvl4pPr>
              <a:defRPr>
                <a:latin typeface="Futura Std Medium" panose="020B0502020204020303" pitchFamily="34" charset="0"/>
              </a:defRPr>
            </a:lvl4pPr>
            <a:lvl5pPr>
              <a:defRPr>
                <a:latin typeface="Futura Std Medium" panose="020B0502020204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28164-C5C5-A340-EA72-87A9EAB12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Futura Std Medium" panose="020B05020202040203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CAF40-1546-7D05-AF28-386CFCA84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Futura Std Medium" panose="020B0502020204020303" pitchFamily="34" charset="0"/>
              </a:defRPr>
            </a:lvl1pPr>
            <a:lvl2pPr>
              <a:defRPr>
                <a:latin typeface="Futura Std Medium" panose="020B0502020204020303" pitchFamily="34" charset="0"/>
              </a:defRPr>
            </a:lvl2pPr>
            <a:lvl3pPr>
              <a:defRPr>
                <a:latin typeface="Futura Std Medium" panose="020B0502020204020303" pitchFamily="34" charset="0"/>
              </a:defRPr>
            </a:lvl3pPr>
            <a:lvl4pPr>
              <a:defRPr>
                <a:latin typeface="Futura Std Medium" panose="020B0502020204020303" pitchFamily="34" charset="0"/>
              </a:defRPr>
            </a:lvl4pPr>
            <a:lvl5pPr>
              <a:defRPr>
                <a:latin typeface="Futura Std Medium" panose="020B05020202040203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E52FC-F421-5C42-14B3-054879B4076D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80AF298-19F8-9ECA-C019-B70C2F01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0805B14B-81FD-480B-BA26-D8267F4896B4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5410541-9CDC-E4F0-F4D1-F3BA9687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2DFBAC0-34FE-10CF-7495-CA966E0A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E3BAB18-C2CD-BD81-0304-E2A44D9CE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69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7261A4-2495-1D21-97BB-23148AF85AFC}"/>
              </a:ext>
            </a:extLst>
          </p:cNvPr>
          <p:cNvSpPr/>
          <p:nvPr userDrawn="1"/>
        </p:nvSpPr>
        <p:spPr>
          <a:xfrm>
            <a:off x="0" y="219075"/>
            <a:ext cx="11506200" cy="1606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E6877-A943-AE8E-43E7-1B07C50B34C2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DF1AAE-FB82-38D2-6220-0DA5D394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4CD78D4C-37D8-44EF-9F5C-21AE0F4B6C0B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B16F255-2FB2-D46B-627C-73B5035F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48583EB-359C-B9B3-47F2-4E44BC5B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FFE5C2-3BD1-C283-D7F0-393D1777E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925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A7EBDE-7EAF-94F1-DAAF-B06D0E2DEB85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5C257D4-01FC-5027-2E3A-3DF02F06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4F249BC2-BE9F-4190-8551-AA1D7D4FFB01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FB1C9C3-3125-BFA7-6E6A-C2457FB6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DEA998A-A37F-6F92-C4BB-A71E6D71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F7D1BF-7075-DA24-A269-61B6CE90641E}"/>
              </a:ext>
            </a:extLst>
          </p:cNvPr>
          <p:cNvSpPr/>
          <p:nvPr userDrawn="1"/>
        </p:nvSpPr>
        <p:spPr>
          <a:xfrm>
            <a:off x="-3968" y="314324"/>
            <a:ext cx="4909344" cy="57054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7860D-5877-E4E1-DAAD-C3CFB00D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11FD1-1E16-82FB-D1F5-4FCB568DC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Futura Std Medium" panose="020B0502020204020303" pitchFamily="34" charset="0"/>
              </a:defRPr>
            </a:lvl1pPr>
            <a:lvl2pPr>
              <a:defRPr sz="2800">
                <a:latin typeface="Futura Std Medium" panose="020B0502020204020303" pitchFamily="34" charset="0"/>
              </a:defRPr>
            </a:lvl2pPr>
            <a:lvl3pPr>
              <a:defRPr sz="2400">
                <a:latin typeface="Futura Std Medium" panose="020B0502020204020303" pitchFamily="34" charset="0"/>
              </a:defRPr>
            </a:lvl3pPr>
            <a:lvl4pPr>
              <a:defRPr sz="2000">
                <a:latin typeface="Futura Std Medium" panose="020B0502020204020303" pitchFamily="34" charset="0"/>
              </a:defRPr>
            </a:lvl4pPr>
            <a:lvl5pPr>
              <a:defRPr sz="2000">
                <a:latin typeface="Futura Std Medium" panose="020B05020202040203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77ACF-18D0-8498-E4F4-5E78EE1A3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64F51-EC22-7FB9-E878-E54F32A62B47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869AD0-5788-F4B7-38C5-A39FF543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85C5E2D4-6EDD-4CC3-81A2-EF52D764D0D5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A8FA521-DCED-CF1E-DEC8-C7E677B3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C3B10AD-F007-41BA-F533-5BDFD28E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1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50F7F92-F907-00AD-C414-D581027A2D3D}"/>
              </a:ext>
            </a:extLst>
          </p:cNvPr>
          <p:cNvSpPr/>
          <p:nvPr userDrawn="1"/>
        </p:nvSpPr>
        <p:spPr>
          <a:xfrm>
            <a:off x="-3968" y="314324"/>
            <a:ext cx="4909344" cy="57054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2EF37-D038-711E-F439-6DE0F0DF3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Futura Std Medium" panose="020B05020202040203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0ED1C-3295-705F-FAD0-14957E4D7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EF4DD-0A81-1CB9-0C38-897C1D1C4D56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8E8CB4-6509-0E65-88BB-662C2D15B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BBF2E27F-0E97-4DAA-85CE-1CB85ED41E5F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6181DB3-0271-71C7-4AEA-F8FB7722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3F443CD-54B5-561E-A51C-910995C7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860BD9-379D-0E6B-0E35-884ED0F4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4937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CC7D4E-49F7-6554-DCD7-E5270B72958F}"/>
              </a:ext>
            </a:extLst>
          </p:cNvPr>
          <p:cNvSpPr/>
          <p:nvPr userDrawn="1"/>
        </p:nvSpPr>
        <p:spPr>
          <a:xfrm>
            <a:off x="752475" y="6267450"/>
            <a:ext cx="10687050" cy="59055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0124D-5601-0E1D-CE6A-B087F98E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9213A-2C39-9EA7-818C-6522B7006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027D8-1D5B-71AF-000A-61171BABC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1EA0C7F3-71E4-4D89-81BD-E9EDBFAA715E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8102C-095C-74B5-ABF9-604AA78B0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r>
              <a:rPr lang="en-US" dirty="0"/>
              <a:t>Benjamin Allen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FDA59-B1F2-EFE7-2943-DEE409A89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Futura Std Medium" panose="020B0502020204020303" pitchFamily="34" charset="0"/>
              </a:defRPr>
            </a:lvl1pPr>
          </a:lstStyle>
          <a:p>
            <a:fld id="{E5D526D3-6E0F-4A69-9AEF-717F0651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7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Std Medium" panose="020B05020202040203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utura Std Medium" panose="020B05020202040203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utura Std Medium" panose="020B05020202040203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utura Std Medium" panose="020B05020202040203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Std Medium" panose="020B05020202040203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utura Std Medium" panose="020B05020202040203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Facilities-Geographic-Boundaries/Boundaries-Neighborhoods/bbvz-uum9" TargetMode="External"/><Relationship Id="rId2" Type="http://schemas.openxmlformats.org/officeDocument/2006/relationships/hyperlink" Target="https://divvy-tripdata.s3.amazonaws.com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7B61-BDDC-7A9A-1918-70B1937B51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Cyclistic Bike-Share Customer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49E4E-E456-35CD-B68A-6883D3D1E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 Benjamin Allen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Updated: 7/31/2022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717C-BBE8-AD1F-80E5-A68D2B6C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6E485-5821-4ACF-92FC-0634BE150720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E4346-BFF8-E4AB-49A7-3AFF9F67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Benjamin Allen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3B06F-981D-15EA-6255-E520DAF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26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B68A6-FB47-1734-2A6A-90EDA202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6B6D2-3A27-48A1-BADE-ABD282FFD8DE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FDDEA-6576-808E-4170-78995EDB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3B068-B681-7D85-64B7-BF602004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FD8F318-6B1A-C6A2-E686-9AD7A3A8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7111C81-9C66-77C8-6134-672242494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3118"/>
            <a:ext cx="5181600" cy="421084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rgbClr val="F8766D"/>
                </a:solidFill>
              </a:rPr>
              <a:t>Casual riders</a:t>
            </a:r>
            <a:r>
              <a:rPr lang="en-US" b="1" dirty="0"/>
              <a:t> </a:t>
            </a:r>
            <a:r>
              <a:rPr lang="en-US" dirty="0"/>
              <a:t>tend to use bikes </a:t>
            </a:r>
            <a:r>
              <a:rPr lang="en-US" b="1" dirty="0"/>
              <a:t>recreationally</a:t>
            </a:r>
          </a:p>
          <a:p>
            <a:pPr marL="971550" lvl="1" indent="-51435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Higher weekend usage</a:t>
            </a:r>
          </a:p>
          <a:p>
            <a:pPr marL="971550" lvl="1" indent="-51435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More summer usage/less winter usage</a:t>
            </a:r>
          </a:p>
          <a:p>
            <a:pPr marL="971550" lvl="1" indent="-514350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Longer trip duration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743681-6B42-506C-E1D4-0C321B104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983117"/>
            <a:ext cx="5181600" cy="4210846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AutoNum type="arabicPeriod" startAt="2"/>
            </a:pPr>
            <a:r>
              <a:rPr lang="en-US" b="1" dirty="0">
                <a:solidFill>
                  <a:srgbClr val="00BFC4"/>
                </a:solidFill>
              </a:rPr>
              <a:t>Members</a:t>
            </a:r>
            <a:r>
              <a:rPr lang="en-US" dirty="0"/>
              <a:t> use bike-share for </a:t>
            </a:r>
            <a:r>
              <a:rPr lang="en-US" b="1" dirty="0"/>
              <a:t>practical</a:t>
            </a:r>
            <a:r>
              <a:rPr lang="en-US" dirty="0"/>
              <a:t> </a:t>
            </a:r>
            <a:r>
              <a:rPr lang="en-US" b="1" dirty="0"/>
              <a:t>commuting</a:t>
            </a:r>
          </a:p>
          <a:p>
            <a:pPr marL="914400" lvl="1" indent="-457200">
              <a:spcAft>
                <a:spcPts val="1200"/>
              </a:spcAft>
              <a:buAutoNum type="arabicPeriod"/>
            </a:pPr>
            <a:r>
              <a:rPr lang="en-US" dirty="0"/>
              <a:t>Higher usage during the work week</a:t>
            </a:r>
          </a:p>
          <a:p>
            <a:pPr marL="914400" lvl="1" indent="-457200">
              <a:spcAft>
                <a:spcPts val="1200"/>
              </a:spcAft>
              <a:buAutoNum type="arabicPeriod"/>
            </a:pPr>
            <a:r>
              <a:rPr lang="en-US" dirty="0"/>
              <a:t>More consistent usage throughout the year</a:t>
            </a:r>
          </a:p>
          <a:p>
            <a:pPr marL="914400" lvl="1" indent="-457200">
              <a:spcAft>
                <a:spcPts val="1200"/>
              </a:spcAft>
              <a:buAutoNum type="arabicPeriod"/>
            </a:pPr>
            <a:r>
              <a:rPr lang="en-US" dirty="0"/>
              <a:t>Members are centralized in the downtown area</a:t>
            </a:r>
          </a:p>
        </p:txBody>
      </p:sp>
    </p:spTree>
    <p:extLst>
      <p:ext uri="{BB962C8B-B14F-4D97-AF65-F5344CB8AC3E}">
        <p14:creationId xmlns:p14="http://schemas.microsoft.com/office/powerpoint/2010/main" val="75672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B68A6-FB47-1734-2A6A-90EDA2026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9217C-E3C3-4C49-890B-834D65AA3C32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FDDEA-6576-808E-4170-78995EDB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3B068-B681-7D85-64B7-BF602004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FD8F318-6B1A-C6A2-E686-9AD7A3A8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Actionable steps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0F2EA5E-ED48-5532-E12E-218C9FF0C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66117"/>
            <a:ext cx="5181600" cy="4210845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Identify how memberships can be beneficial for recreational users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Enhance membership value for less frequent riders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Increase advertising in areas with a heavier casual presence</a:t>
            </a:r>
          </a:p>
        </p:txBody>
      </p:sp>
      <p:pic>
        <p:nvPicPr>
          <p:cNvPr id="11" name="Content Placeholder 10" descr="White stairs with a blue arrow drawn in the middle pointing upwards">
            <a:extLst>
              <a:ext uri="{FF2B5EF4-FFF2-40B4-BE49-F238E27FC236}">
                <a16:creationId xmlns:a16="http://schemas.microsoft.com/office/drawing/2014/main" id="{B2C5447E-612A-DE54-E240-8CC6209DC8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81" y="1965325"/>
            <a:ext cx="4211638" cy="4211638"/>
          </a:xfr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94838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12E40-14FE-3097-8572-202A52F1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7B13F-F283-636C-F4BE-E1C99A66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E88B-0971-4361-8CC6-19ADD0340C44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D1633-BDD1-395E-6F68-10C82C0C1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62C17-E11C-EAF6-BE1E-0F16ACCE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30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CCE45-EF0B-8D47-03FA-2258149B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6879-1E53-4C3D-91F4-FBE08E001634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6D2F3-EF5E-7E32-B422-84F06997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6B38C-19DD-9488-3290-C511CC095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D833A9-6B43-D9B7-59FF-33051AB3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AE4472F-EBF7-B54A-E731-B4E43136B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9" y="1951079"/>
            <a:ext cx="5526505" cy="4144879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B1762158-85F1-D41C-7EC9-69745BCDD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23" y="1951079"/>
            <a:ext cx="5170417" cy="41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7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70D682-35DD-5112-8943-D0409C0C7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66117"/>
            <a:ext cx="5181600" cy="4210845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The agenda for today:</a:t>
            </a:r>
          </a:p>
          <a:p>
            <a:pPr marL="0" indent="0">
              <a:buNone/>
            </a:pPr>
            <a:endParaRPr lang="en-US" sz="8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Introductions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Project overview and goals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Data and analysis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Conclusions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Actionable steps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Questions</a:t>
            </a:r>
          </a:p>
        </p:txBody>
      </p:sp>
      <p:pic>
        <p:nvPicPr>
          <p:cNvPr id="10" name="Content Placeholder 9" descr="Road by the sea">
            <a:extLst>
              <a:ext uri="{FF2B5EF4-FFF2-40B4-BE49-F238E27FC236}">
                <a16:creationId xmlns:a16="http://schemas.microsoft.com/office/drawing/2014/main" id="{684E6AE7-2CC6-F0DA-A119-E753BB33F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290" y="2229853"/>
            <a:ext cx="5355965" cy="3691531"/>
          </a:xfrm>
          <a:effectLst>
            <a:innerShdw blurRad="114300">
              <a:prstClr val="black"/>
            </a:inn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11E38-A70C-8C07-382D-613DDDF8D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DC25B-BAD5-4DE6-90BD-C818C8886130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9B318-8AB0-F17B-3371-D1762E44D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6CE08-99ED-2C9D-F420-B68864EE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CA6F0AA-E2A9-1D5D-7C03-1B6F3A7D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34920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48523-0D83-9E0C-0D7C-FE550C27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7927E-E2D5-4990-8D6A-D6C834C7157C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D75BF-29B1-DA19-14F6-B8CC48B6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6EC30-623E-1BE4-20C0-8159F99F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BDF90DC-53FF-201A-5A25-A78BD120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Overview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3FD2718-7A5B-B703-92A0-D4EFBE382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66117"/>
            <a:ext cx="5097379" cy="421084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dirty="0"/>
              <a:t>Cyclistic has two types of customers, </a:t>
            </a:r>
            <a:r>
              <a:rPr lang="en-US" sz="2400" b="1" dirty="0">
                <a:solidFill>
                  <a:srgbClr val="F8766D"/>
                </a:solidFill>
              </a:rPr>
              <a:t>casual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FC4"/>
                </a:solidFill>
              </a:rPr>
              <a:t>members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dirty="0">
                <a:solidFill>
                  <a:srgbClr val="00BFC4"/>
                </a:solidFill>
              </a:rPr>
              <a:t>Members</a:t>
            </a:r>
            <a:r>
              <a:rPr lang="en-US" sz="2400" dirty="0"/>
              <a:t> have proven to be more profitable than </a:t>
            </a:r>
            <a:r>
              <a:rPr lang="en-US" sz="2400" dirty="0">
                <a:solidFill>
                  <a:srgbClr val="F8766D"/>
                </a:solidFill>
              </a:rPr>
              <a:t>casual riders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dirty="0"/>
              <a:t>Future marketing is to be aimed at converting </a:t>
            </a:r>
            <a:r>
              <a:rPr lang="en-US" sz="2400" dirty="0">
                <a:solidFill>
                  <a:srgbClr val="F8766D"/>
                </a:solidFill>
              </a:rPr>
              <a:t>casual riders </a:t>
            </a:r>
            <a:r>
              <a:rPr lang="en-US" sz="2400" dirty="0"/>
              <a:t>to annual </a:t>
            </a:r>
            <a:r>
              <a:rPr lang="en-US" sz="2400" dirty="0">
                <a:solidFill>
                  <a:srgbClr val="00BFC4"/>
                </a:solidFill>
              </a:rPr>
              <a:t>memberships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74668E-A50D-527B-6D04-59803EABC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868380"/>
            <a:ext cx="5181600" cy="2406317"/>
          </a:xfrm>
          <a:solidFill>
            <a:schemeClr val="accent1">
              <a:lumMod val="5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txBody>
          <a:bodyPr anchor="ctr"/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goal for this analysis:</a:t>
            </a:r>
          </a:p>
          <a:p>
            <a:pPr marL="0" indent="0">
              <a:buNone/>
            </a:pPr>
            <a:endParaRPr lang="en-US" sz="8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Identify actionable differences between casual customers and members</a:t>
            </a:r>
          </a:p>
        </p:txBody>
      </p:sp>
    </p:spTree>
    <p:extLst>
      <p:ext uri="{BB962C8B-B14F-4D97-AF65-F5344CB8AC3E}">
        <p14:creationId xmlns:p14="http://schemas.microsoft.com/office/powerpoint/2010/main" val="117603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2398-6C3F-AAC5-5E1B-E23F79BC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E89D5-C8C5-C8EE-8F4B-6337B664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following datasets were used for analysis: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/>
              <a:t>The past 12 months (July 2021 – June 2022) of Cyclistic trip data </a:t>
            </a:r>
            <a:r>
              <a:rPr lang="en-US" sz="2400" dirty="0"/>
              <a:t>Retrieved from: </a:t>
            </a:r>
            <a:r>
              <a:rPr lang="en-US" sz="2400" dirty="0">
                <a:hlinkClick r:id="rId2"/>
              </a:rPr>
              <a:t>https://divvy-tripdata.s3.amazonaws.com/index.html</a:t>
            </a: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600" dirty="0"/>
              <a:t>Official geographic data on Chicago neighborhoods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Retrieved from: </a:t>
            </a:r>
            <a:r>
              <a:rPr lang="en-US" sz="2400" dirty="0">
                <a:hlinkClick r:id="rId3"/>
              </a:rPr>
              <a:t>https://data.cityofchicago.org/Facilities-Geographic-Boundaries/Boundaries-Neighborhoods/bbvz-uum9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E6CF2-7046-EAB9-8734-1C781F07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C152-4E4D-4CDF-B7C6-0F4573CB689D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C26DE-7408-4AF4-D0A6-E5E8B65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48D3F-65B9-174D-457A-0F297773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3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479E-DE2F-8B95-D4DB-CC83BAFD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Differences in Bike Type</a:t>
            </a:r>
          </a:p>
        </p:txBody>
      </p:sp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A16FF8E2-5854-88E3-9994-75165DADF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7" y="866274"/>
            <a:ext cx="6496717" cy="48725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CFDA5-2DA4-720D-A7E2-E46D46FD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777A-E8C2-4011-8115-2C9A88A3BFE8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57CA6-4DE0-741C-C9D3-CC5D123E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2AA8C-6718-4C6E-0C66-B80906AB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C395252-3243-AD06-87BF-002CE5619CC1}"/>
              </a:ext>
            </a:extLst>
          </p:cNvPr>
          <p:cNvSpPr txBox="1">
            <a:spLocks/>
          </p:cNvSpPr>
          <p:nvPr/>
        </p:nvSpPr>
        <p:spPr>
          <a:xfrm>
            <a:off x="839788" y="2173704"/>
            <a:ext cx="3932237" cy="369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First, a breakdown of bike type and customer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Casual riders use classic and electric bikes roughly equally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Casual riders are also the only users of docked bikes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Members tend to ride classic bikes significantly more than electric bikes</a:t>
            </a:r>
          </a:p>
        </p:txBody>
      </p:sp>
    </p:spTree>
    <p:extLst>
      <p:ext uri="{BB962C8B-B14F-4D97-AF65-F5344CB8AC3E}">
        <p14:creationId xmlns:p14="http://schemas.microsoft.com/office/powerpoint/2010/main" val="149565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479E-DE2F-8B95-D4DB-CC83BAFD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Differences in Daily Usage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D38BD-266A-376A-E675-C598AE1C8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3704"/>
            <a:ext cx="3932237" cy="369528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Next, looking at changes in usage due to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Casual riders use bike-share most often on the weekend; members usage is distributed throughout the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Casual usage peaks in July, while member usage peaks later in September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groups’ usage is minimal in February, however member’s usage is more stable throughout the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CFDA5-2DA4-720D-A7E2-E46D46FD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F282-1B7B-4715-9CD3-28E0ACBF8127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57CA6-4DE0-741C-C9D3-CC5D123E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2AA8C-6718-4C6E-0C66-B80906AB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F7C50BC3-0B43-0474-5A16-D6E20AE77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54" y="293760"/>
            <a:ext cx="4849091" cy="2909455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EC3009CA-5252-155D-D0F8-30D11B264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56" y="3219560"/>
            <a:ext cx="4849089" cy="29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7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A3876-BB8B-8204-9912-BA674542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CB95A-658D-40CC-9237-55195C5D2F18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21C34-378B-63CA-735A-CC540301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7578B-BA06-0873-3B31-4F804A34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33B862-9C5A-BE3A-645C-6208C636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 Duration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01B7507-6CC8-B8C7-E28D-94353D29B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53" y="1966119"/>
            <a:ext cx="5596607" cy="4197456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1541066-11B4-6D98-D05B-CB6EC81F6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39" y="1966118"/>
            <a:ext cx="5181600" cy="4233069"/>
          </a:xfrm>
        </p:spPr>
        <p:txBody>
          <a:bodyPr>
            <a:normAutofit/>
          </a:bodyPr>
          <a:lstStyle/>
          <a:p>
            <a:pPr marL="365760">
              <a:lnSpc>
                <a:spcPct val="100000"/>
              </a:lnSpc>
            </a:pPr>
            <a:r>
              <a:rPr lang="en-US" sz="2400" dirty="0"/>
              <a:t>Members tend to ride for shorter durations</a:t>
            </a:r>
          </a:p>
          <a:p>
            <a:pPr marL="365760">
              <a:lnSpc>
                <a:spcPct val="100000"/>
              </a:lnSpc>
            </a:pPr>
            <a:endParaRPr lang="en-US" sz="2400" dirty="0"/>
          </a:p>
          <a:p>
            <a:pPr marL="365760">
              <a:lnSpc>
                <a:spcPct val="100000"/>
              </a:lnSpc>
            </a:pPr>
            <a:r>
              <a:rPr lang="en-US" sz="2400" dirty="0"/>
              <a:t>Both types of riders use classic bikes longer than electric bikes</a:t>
            </a:r>
          </a:p>
          <a:p>
            <a:pPr marL="137160" indent="0">
              <a:lnSpc>
                <a:spcPct val="100000"/>
              </a:lnSpc>
              <a:buNone/>
            </a:pPr>
            <a:endParaRPr lang="en-US" sz="2400" dirty="0"/>
          </a:p>
          <a:p>
            <a:pPr marL="365760">
              <a:lnSpc>
                <a:spcPct val="100000"/>
              </a:lnSpc>
            </a:pPr>
            <a:r>
              <a:rPr lang="en-US" sz="2400" dirty="0"/>
              <a:t>Docked bikes are used by casual riders for significantly longer trips</a:t>
            </a:r>
          </a:p>
        </p:txBody>
      </p:sp>
    </p:spTree>
    <p:extLst>
      <p:ext uri="{BB962C8B-B14F-4D97-AF65-F5344CB8AC3E}">
        <p14:creationId xmlns:p14="http://schemas.microsoft.com/office/powerpoint/2010/main" val="391667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6DF1A7F3-4EAF-BE3D-253E-BDB2DC24B7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80419"/>
            <a:ext cx="5181600" cy="3886200"/>
          </a:xfrm>
        </p:spPr>
      </p:pic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BFB66F1C-9C86-5DB8-FC7E-397A57A4C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80419"/>
            <a:ext cx="5181600" cy="3886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A3876-BB8B-8204-9912-BA674542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A1854-6EB7-4130-BFED-A46CE96B2FDB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21C34-378B-63CA-735A-CC540301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7578B-BA06-0873-3B31-4F804A34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33B862-9C5A-BE3A-645C-6208C636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Trip Duration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F362E3F3-F160-745A-F867-BB121F412766}"/>
              </a:ext>
            </a:extLst>
          </p:cNvPr>
          <p:cNvSpPr txBox="1">
            <a:spLocks/>
          </p:cNvSpPr>
          <p:nvPr/>
        </p:nvSpPr>
        <p:spPr>
          <a:xfrm>
            <a:off x="641739" y="1966118"/>
            <a:ext cx="5181600" cy="4233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utura Std Medium" panose="020B05020202040203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>
              <a:lnSpc>
                <a:spcPct val="100000"/>
              </a:lnSpc>
            </a:pPr>
            <a:r>
              <a:rPr lang="en-US" sz="2400" dirty="0"/>
              <a:t>Members’ median trip duration is ~9 minutes</a:t>
            </a:r>
          </a:p>
          <a:p>
            <a:pPr marL="365760">
              <a:lnSpc>
                <a:spcPct val="100000"/>
              </a:lnSpc>
            </a:pPr>
            <a:endParaRPr lang="en-US" sz="2400" dirty="0"/>
          </a:p>
          <a:p>
            <a:pPr marL="365760">
              <a:lnSpc>
                <a:spcPct val="100000"/>
              </a:lnSpc>
            </a:pPr>
            <a:r>
              <a:rPr lang="en-US" sz="2400" dirty="0"/>
              <a:t>For casual riders this is ~15 minutes</a:t>
            </a:r>
          </a:p>
          <a:p>
            <a:pPr marL="365760">
              <a:lnSpc>
                <a:spcPct val="100000"/>
              </a:lnSpc>
            </a:pPr>
            <a:endParaRPr lang="en-US" sz="2400" dirty="0"/>
          </a:p>
          <a:p>
            <a:pPr marL="365760">
              <a:lnSpc>
                <a:spcPct val="100000"/>
              </a:lnSpc>
            </a:pPr>
            <a:r>
              <a:rPr lang="en-US" sz="2400" dirty="0"/>
              <a:t>The distribution for casual riders is more heavily right skewed, indicating more long duration rides</a:t>
            </a:r>
          </a:p>
          <a:p>
            <a:pPr marL="365760"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389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map&#10;&#10;Description automatically generated">
            <a:extLst>
              <a:ext uri="{FF2B5EF4-FFF2-40B4-BE49-F238E27FC236}">
                <a16:creationId xmlns:a16="http://schemas.microsoft.com/office/drawing/2014/main" id="{88F45963-CAAB-764B-95E7-13BC10621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58" y="745331"/>
            <a:ext cx="6430782" cy="482308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03C622B-1346-8BFB-1F0C-F233B43F2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58" y="745330"/>
            <a:ext cx="6430782" cy="4823087"/>
          </a:xfrm>
          <a:prstGeom prst="rect">
            <a:avLst/>
          </a:prstGeom>
        </p:spPr>
      </p:pic>
      <p:pic>
        <p:nvPicPr>
          <p:cNvPr id="9" name="Content Placeholder 8" descr="A picture containing map&#10;&#10;Description automatically generated">
            <a:extLst>
              <a:ext uri="{FF2B5EF4-FFF2-40B4-BE49-F238E27FC236}">
                <a16:creationId xmlns:a16="http://schemas.microsoft.com/office/drawing/2014/main" id="{12F240DB-4C34-F7BD-B5C0-3EFB3DA61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58" y="745329"/>
            <a:ext cx="6430781" cy="48230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6D479E-DE2F-8B95-D4DB-CC83BAFD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Looking at Geography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CFDA5-2DA4-720D-A7E2-E46D46FD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69621-9EFE-4014-939F-A2A72BD2443C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57CA6-4DE0-741C-C9D3-CC5D123E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Benjamin Allen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2AA8C-6718-4C6E-0C66-B80906AB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526D3-6E0F-4A69-9AEF-717F06512DA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1BC512-0C57-4E16-47B5-464B08135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73704"/>
            <a:ext cx="3932237" cy="3745833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Looking at the geographic distribution of all riders, it is primarily centered in downtown Chicago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a logarithmic scale, the gradual decrease in ridership as one moves away from downtown in more obvious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Multiple areas within downtown that are member-heavy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Central areas along the coast show slightly more casual bias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D2DB08-80E1-D1BC-82CE-81B559D96148}"/>
              </a:ext>
            </a:extLst>
          </p:cNvPr>
          <p:cNvSpPr/>
          <p:nvPr/>
        </p:nvSpPr>
        <p:spPr>
          <a:xfrm rot="21040820">
            <a:off x="8386287" y="2429327"/>
            <a:ext cx="456650" cy="900461"/>
          </a:xfrm>
          <a:prstGeom prst="ellipse">
            <a:avLst/>
          </a:prstGeom>
          <a:noFill/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0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5485</TotalTime>
  <Words>496</Words>
  <Application>Microsoft Office PowerPoint</Application>
  <PresentationFormat>Widescreen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Futura Std Medium</vt:lpstr>
      <vt:lpstr>Office Theme</vt:lpstr>
      <vt:lpstr>Cyclistic Bike-Share Customer Analysis</vt:lpstr>
      <vt:lpstr>Agenda</vt:lpstr>
      <vt:lpstr>Project Overview</vt:lpstr>
      <vt:lpstr>Project Data</vt:lpstr>
      <vt:lpstr>Differences in Bike Type</vt:lpstr>
      <vt:lpstr>Differences in Daily Usage</vt:lpstr>
      <vt:lpstr>Trip Duration</vt:lpstr>
      <vt:lpstr>Trip Duration</vt:lpstr>
      <vt:lpstr>Looking at Geography</vt:lpstr>
      <vt:lpstr>Conclusions</vt:lpstr>
      <vt:lpstr>Actionable steps</vt:lpstr>
      <vt:lpstr>Questions?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 Bike-Share Customer Analysis</dc:title>
  <dc:creator>Norpotatos</dc:creator>
  <cp:lastModifiedBy>Norpotatos</cp:lastModifiedBy>
  <cp:revision>16</cp:revision>
  <dcterms:created xsi:type="dcterms:W3CDTF">2022-07-27T13:13:09Z</dcterms:created>
  <dcterms:modified xsi:type="dcterms:W3CDTF">2022-07-31T08:38:16Z</dcterms:modified>
</cp:coreProperties>
</file>